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4" r:id="rId2"/>
    <p:sldId id="295" r:id="rId3"/>
    <p:sldId id="296" r:id="rId4"/>
    <p:sldId id="341" r:id="rId5"/>
    <p:sldId id="272" r:id="rId6"/>
    <p:sldId id="278" r:id="rId7"/>
    <p:sldId id="313" r:id="rId8"/>
    <p:sldId id="285" r:id="rId9"/>
    <p:sldId id="336" r:id="rId10"/>
    <p:sldId id="311" r:id="rId11"/>
    <p:sldId id="266" r:id="rId12"/>
    <p:sldId id="337" r:id="rId13"/>
    <p:sldId id="338" r:id="rId14"/>
    <p:sldId id="339" r:id="rId15"/>
    <p:sldId id="317" r:id="rId16"/>
    <p:sldId id="340" r:id="rId17"/>
    <p:sldId id="342" r:id="rId18"/>
    <p:sldId id="34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hishek mishra" initials="am" lastIdx="2" clrIdx="0">
    <p:extLst>
      <p:ext uri="{19B8F6BF-5375-455C-9EA6-DF929625EA0E}">
        <p15:presenceInfo xmlns:p15="http://schemas.microsoft.com/office/powerpoint/2012/main" userId="b721a516c97d6cd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37" autoAdjust="0"/>
  </p:normalViewPr>
  <p:slideViewPr>
    <p:cSldViewPr snapToGrid="0">
      <p:cViewPr varScale="1">
        <p:scale>
          <a:sx n="83" d="100"/>
          <a:sy n="83" d="100"/>
        </p:scale>
        <p:origin x="9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5-24T11:46:02.058" idx="1">
    <p:pos x="5544" y="3248"/>
    <p:text>Melting point: ~110–135°C
Low processing temp = ideal
Commonly recycled and cheap
Can make rigid or semi-flexible parts</p:text>
    <p:extLst>
      <p:ext uri="{C676402C-5697-4E1C-873F-D02D1690AC5C}">
        <p15:threadingInfo xmlns:p15="http://schemas.microsoft.com/office/powerpoint/2012/main" timeZoneBias="-33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89F4D-B9C7-42FB-A5E2-046D70DA3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3B973B-1401-48E2-8DD6-D6C0931A21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8BC6F-5669-4B8D-9A46-CA67BFFEF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7A310-2253-405F-8577-6DD8A7DB5772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4B580-7BD5-486A-89DF-C6223EB4A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7AAE3-CEF3-44CE-9A09-E35F27C0A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4A94D-441F-468F-AEFE-717108C96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59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E3BA0-2C93-42F5-9720-B09F11166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ACFE95-8C77-4BA9-AAAC-5C7E5B105C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86DF0-09A6-4D30-95F3-CCDFF72C8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7A310-2253-405F-8577-6DD8A7DB5772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70A3E-51C0-4448-9F9F-8BB7DE73E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81382-71B9-46C7-8501-561EB3D94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4A94D-441F-468F-AEFE-717108C96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86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814B3D-54E6-42B0-BF5D-33DE9C53B6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6B6F2B-D880-44F8-A9DD-560B896497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82100-9EF4-4517-8BD7-5331BAEE8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7A310-2253-405F-8577-6DD8A7DB5772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50E9F-5779-4EDD-8FB6-4D5573E30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D8EE8-F8F4-4AB4-BE85-92A0BB4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4A94D-441F-468F-AEFE-717108C96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B0812-4E05-449F-A0CE-1655BE63F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50970-1AA3-47BF-96A0-EEDA615EC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FF137-BFB6-49B4-860A-8B0B3EA23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7A310-2253-405F-8577-6DD8A7DB5772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DBBD8-9123-40D7-AAF1-968C24DC2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EC907-4C6F-4A40-9BAA-F9857C929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4A94D-441F-468F-AEFE-717108C96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130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0C047-7E69-4939-8846-66FD89D95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F42F9-3F15-469C-9B7E-C57C60C421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3486D-1A67-4AFF-A2F0-4D6ECAB13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7A310-2253-405F-8577-6DD8A7DB5772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D660E-03A2-4721-AB4C-E6FB43FAD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BE9D4-5C7B-4AFA-B0A2-9638BD6B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4A94D-441F-468F-AEFE-717108C96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033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ABF34-97D3-4F4C-A117-6DC1FCD86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B8A2-A457-4828-A3E7-FFFB56D50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EDD5BE-EF3B-435B-BD4C-32A08C49A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B13FA5-6829-4DB2-A2B0-11B8F92BB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7A310-2253-405F-8577-6DD8A7DB5772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928565-59BA-4126-83F0-5388E99A1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A4A138-F130-4471-897B-BEE878B5A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4A94D-441F-468F-AEFE-717108C96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274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D8B69-9F07-4DA8-9FC8-A6D3F883C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9E209F-E1DD-45E6-A4D8-43DC12B7B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4C13B8-803A-449B-8909-4C203073A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7A0CC6-4E8A-48D4-814D-1D34298001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EEB662-AA3C-40EA-A13D-A9AF5D2CDB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E914FA-CC22-40E9-A309-EBC5E3549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7A310-2253-405F-8577-6DD8A7DB5772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2040E1-8A0B-4E06-BB86-6FA79DB0C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8A62C7-4EE0-4629-9FB2-4AE760056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4A94D-441F-468F-AEFE-717108C96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24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02674-ACDF-4319-B3EF-F5882B452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036870-D234-48F0-9F82-FD175F2AD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7A310-2253-405F-8577-6DD8A7DB5772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2E03F4-8598-45A3-B1A8-FC2386CE3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E9DA78-0E11-4AF0-874C-D4C23E31A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4A94D-441F-468F-AEFE-717108C96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76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1B8D99-8A07-4EB0-A321-6BF9593E6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7A310-2253-405F-8577-6DD8A7DB5772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57B35C-6D1E-4127-A92C-6D30639F0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98D8C3-35B2-4789-997B-689157C6F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4A94D-441F-468F-AEFE-717108C96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98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ACB74-7C03-4640-8F9A-54D6EBFD1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76A18-E659-40BD-A0C8-4D3EDAF85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DF4B88-1EB7-4519-8D19-732EBFACE9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EE8AA-9616-4897-9CF2-74D506DB5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7A310-2253-405F-8577-6DD8A7DB5772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988D5E-C2DA-44D1-AA84-A29299C47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02EB96-59F4-4AE0-A108-A8E38606F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4A94D-441F-468F-AEFE-717108C96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158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34ACC-F437-4537-A537-21D85E5C8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1CCB2E-FF18-4E0E-8580-3879780BB7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42687-9E45-4D9C-8ED1-6459EA8441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FD549E-964A-476E-9535-373A0B55A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7A310-2253-405F-8577-6DD8A7DB5772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899046-0675-4257-BB2C-7460D709D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603B06-C898-41A4-B503-B1B11D56B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4A94D-441F-468F-AEFE-717108C96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884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398BB7-3E4A-4FE9-9AC6-0DAEF4E90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368B84-89EA-47BE-A3EE-0C7F105D2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3D8D9-0DF8-4893-9C20-5F1E2B232C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7A310-2253-405F-8577-6DD8A7DB5772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FA31D-D1A5-41DD-9553-903C93C785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D5985-47C4-4915-9CD2-119A6BD315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4A94D-441F-468F-AEFE-717108C96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177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media" Target="../media/media2.mp4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jpe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" y="225980"/>
            <a:ext cx="119626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Project presentation for end semester evaluation</a:t>
            </a:r>
          </a:p>
          <a:p>
            <a:pPr algn="ctr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On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Deign and Fabrication of Hydraulic Compression Moulding Machine</a:t>
            </a:r>
          </a:p>
        </p:txBody>
      </p:sp>
      <p:pic>
        <p:nvPicPr>
          <p:cNvPr id="5" name="Picture 4" descr="http://www.mnnit.ac.in/institutelogo/MNNIT%20Logo%20New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9087" y="2082733"/>
            <a:ext cx="1393828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792915" y="3608090"/>
            <a:ext cx="4556956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Supervised by</a:t>
            </a:r>
          </a:p>
          <a:p>
            <a:pPr algn="ctr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Dr. Binayak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Nahak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9815" y="5469642"/>
            <a:ext cx="10463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Department of Mechanical Engineering</a:t>
            </a:r>
          </a:p>
          <a:p>
            <a:pPr algn="ctr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Motilal Nehru National Institute of Technology Allahabad</a:t>
            </a:r>
          </a:p>
        </p:txBody>
      </p:sp>
      <p:sp>
        <p:nvSpPr>
          <p:cNvPr id="9" name="Rectangle 8"/>
          <p:cNvSpPr/>
          <p:nvPr/>
        </p:nvSpPr>
        <p:spPr>
          <a:xfrm>
            <a:off x="669303" y="3608090"/>
            <a:ext cx="4729784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Presented by (M35 Group)</a:t>
            </a:r>
          </a:p>
          <a:p>
            <a:pPr algn="ctr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Abhishek Mishra(20213075)</a:t>
            </a:r>
          </a:p>
        </p:txBody>
      </p:sp>
    </p:spTree>
  </p:cSld>
  <p:clrMapOvr>
    <a:masterClrMapping/>
  </p:clrMapOvr>
  <p:transition spd="slow">
    <p:wheel spokes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E721231B-E1AD-B581-9D8B-013B92575697}"/>
              </a:ext>
            </a:extLst>
          </p:cNvPr>
          <p:cNvGrpSpPr/>
          <p:nvPr/>
        </p:nvGrpSpPr>
        <p:grpSpPr>
          <a:xfrm>
            <a:off x="10160000" y="0"/>
            <a:ext cx="2032000" cy="6858000"/>
            <a:chOff x="0" y="0"/>
            <a:chExt cx="812800" cy="2709333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413F1996-24E7-0614-EF9B-6153F3467686}"/>
                </a:ext>
              </a:extLst>
            </p:cNvPr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" name="TextBox 8">
              <a:extLst>
                <a:ext uri="{FF2B5EF4-FFF2-40B4-BE49-F238E27FC236}">
                  <a16:creationId xmlns:a16="http://schemas.microsoft.com/office/drawing/2014/main" id="{DB15CCB3-3BC0-E5BF-648C-1A7EDA37D425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D48D925-6D9D-9730-624D-94B0CA8B3448}"/>
              </a:ext>
            </a:extLst>
          </p:cNvPr>
          <p:cNvSpPr txBox="1"/>
          <p:nvPr/>
        </p:nvSpPr>
        <p:spPr>
          <a:xfrm>
            <a:off x="203200" y="567210"/>
            <a:ext cx="9956800" cy="4457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marR="0" lvl="0" indent="-5715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Melting Point: ~130 °C (for HDPE), ~160–170 °C (for PP)</a:t>
            </a:r>
          </a:p>
          <a:p>
            <a:pPr marL="571500" lvl="0" indent="-57150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kumimoji="0" lang="en-IN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Molding</a:t>
            </a:r>
            <a:r>
              <a:rPr kumimoji="0" lang="en-IN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Temperature: ~180 °C (typical for </a:t>
            </a:r>
            <a:r>
              <a:rPr lang="en-I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both HDPE &amp; PP )</a:t>
            </a:r>
            <a:endParaRPr kumimoji="0" lang="en-IN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marR="0" lvl="0" indent="-5715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Moulding Pressure(</a:t>
            </a:r>
            <a:r>
              <a:rPr kumimoji="0" lang="en-IN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Mpa</a:t>
            </a:r>
            <a:r>
              <a:rPr kumimoji="0" lang="en-IN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) : 3 -10 </a:t>
            </a:r>
            <a:r>
              <a:rPr kumimoji="0" lang="en-IN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Mpa</a:t>
            </a:r>
            <a:r>
              <a:rPr kumimoji="0" lang="en-IN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= 3 </a:t>
            </a:r>
            <a:r>
              <a:rPr kumimoji="0" lang="en-IN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Mpa</a:t>
            </a:r>
            <a:endParaRPr kumimoji="0" lang="en-IN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marR="0" lvl="0" indent="-5715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I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Moulding Force (N) : PXA </a:t>
            </a:r>
          </a:p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N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     Area of Cross Section = 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IN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xD</a:t>
            </a:r>
            <a:r>
              <a:rPr lang="en-I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^(2)/4 =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7.07cm^2</a:t>
            </a:r>
          </a:p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     Force = Pressure X Area = 2.12 </a:t>
            </a: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kN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(&lt;3)</a:t>
            </a:r>
            <a:endParaRPr kumimoji="0" lang="en-IN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66738" indent="-566738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kumimoji="0" lang="en-IN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Cooling Time (min) : </a:t>
            </a:r>
            <a:r>
              <a:rPr lang="en-US" sz="240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thermoplastic parts  require a cooling phase, lasting 1 to 3 minutes.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A8BE38-3480-25E0-F0BA-92ABD43113E7}"/>
              </a:ext>
            </a:extLst>
          </p:cNvPr>
          <p:cNvSpPr txBox="1"/>
          <p:nvPr/>
        </p:nvSpPr>
        <p:spPr>
          <a:xfrm>
            <a:off x="367645" y="0"/>
            <a:ext cx="75381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PARAMETERS</a:t>
            </a:r>
          </a:p>
        </p:txBody>
      </p:sp>
    </p:spTree>
    <p:extLst>
      <p:ext uri="{BB962C8B-B14F-4D97-AF65-F5344CB8AC3E}">
        <p14:creationId xmlns:p14="http://schemas.microsoft.com/office/powerpoint/2010/main" val="4387782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r="-20312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4" name="Group 4"/>
          <p:cNvGrpSpPr/>
          <p:nvPr/>
        </p:nvGrpSpPr>
        <p:grpSpPr>
          <a:xfrm>
            <a:off x="9999617" y="0"/>
            <a:ext cx="2192383" cy="6858000"/>
            <a:chOff x="0" y="0"/>
            <a:chExt cx="812800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57201" y="281024"/>
            <a:ext cx="8313312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SAFETY MEASURES AND PRECAUTIONS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7200" y="1123440"/>
            <a:ext cx="9085217" cy="4493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⚠️ Thermal Safety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 heated molds and materials with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thermal-resistant tools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gloves.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🔌 Operational Precautions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controlled release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pressure — do not   suddenly unload the press.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🛠️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and Equipment Safety :</a:t>
            </a:r>
          </a:p>
          <a:p>
            <a:pPr marL="166688" indent="-166688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not exceed the rated pressure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jack or press being used.</a:t>
            </a:r>
          </a:p>
          <a:p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9C7A3A05-B14E-A4CE-2BD8-A49C70671CA3}"/>
              </a:ext>
            </a:extLst>
          </p:cNvPr>
          <p:cNvSpPr/>
          <p:nvPr/>
        </p:nvSpPr>
        <p:spPr>
          <a:xfrm>
            <a:off x="0" y="-59944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</a:blip>
            <a:stretch>
              <a:fillRect l="-20312" r="-20312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7E202E-3424-7EF8-55DF-CF502C5A0A65}"/>
              </a:ext>
            </a:extLst>
          </p:cNvPr>
          <p:cNvSpPr txBox="1"/>
          <p:nvPr/>
        </p:nvSpPr>
        <p:spPr>
          <a:xfrm>
            <a:off x="419290" y="123577"/>
            <a:ext cx="3872728" cy="661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FABRICATION STEPS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2197CF-0975-773A-53C2-876D61D5B0FF}"/>
              </a:ext>
            </a:extLst>
          </p:cNvPr>
          <p:cNvSpPr txBox="1"/>
          <p:nvPr/>
        </p:nvSpPr>
        <p:spPr>
          <a:xfrm>
            <a:off x="345740" y="775242"/>
            <a:ext cx="96938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10" indent="-19051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Fabrication of Frame :</a:t>
            </a:r>
          </a:p>
          <a:p>
            <a:pPr marL="166688" indent="-166688">
              <a:lnSpc>
                <a:spcPct val="150000"/>
              </a:lnSpc>
              <a:tabLst>
                <a:tab pos="166688" algn="l"/>
              </a:tabLs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The frame was fabricated by using cs steel strips and rectangular cross section  steel pipes .</a:t>
            </a:r>
          </a:p>
          <a:p>
            <a:pPr marL="190510" indent="-19051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Fabrication of Die and Punch  :</a:t>
            </a:r>
          </a:p>
          <a:p>
            <a:pPr marL="114300" indent="-114300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Two rectangular HSS blocks were taken .One was bored   for making die and the other was  welded  with cylindrical specimen for punch .</a:t>
            </a: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5AF0B860-C5FE-A574-B0F7-1266DC9911F7}"/>
              </a:ext>
            </a:extLst>
          </p:cNvPr>
          <p:cNvGrpSpPr/>
          <p:nvPr/>
        </p:nvGrpSpPr>
        <p:grpSpPr>
          <a:xfrm>
            <a:off x="10160000" y="0"/>
            <a:ext cx="2032000" cy="6858000"/>
            <a:chOff x="0" y="0"/>
            <a:chExt cx="812800" cy="2709333"/>
          </a:xfrm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CB20EB38-E466-9897-5802-CD2CBE8C5DF7}"/>
                </a:ext>
              </a:extLst>
            </p:cNvPr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6" name="TextBox 8">
              <a:extLst>
                <a:ext uri="{FF2B5EF4-FFF2-40B4-BE49-F238E27FC236}">
                  <a16:creationId xmlns:a16="http://schemas.microsoft.com/office/drawing/2014/main" id="{9FE69CED-EFD3-9B81-7BE6-5A588018FE16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265EDC9-F15C-4909-A1DD-9804BBE2F8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43" y="4671692"/>
            <a:ext cx="3857625" cy="21263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33C260-0C4A-456F-BC95-5A3EB87504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511" y="4594312"/>
            <a:ext cx="3857625" cy="217795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490194" y="4671692"/>
            <a:ext cx="1734532" cy="98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7918515" y="4044099"/>
            <a:ext cx="593889" cy="1310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79109" y="4191562"/>
            <a:ext cx="1366887" cy="65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FF00"/>
                </a:solidFill>
              </a:rPr>
              <a:t>Die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286161" y="3619968"/>
            <a:ext cx="155542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FF00"/>
                </a:solidFill>
              </a:rPr>
              <a:t>Punch</a:t>
            </a:r>
          </a:p>
        </p:txBody>
      </p:sp>
    </p:spTree>
    <p:extLst>
      <p:ext uri="{BB962C8B-B14F-4D97-AF65-F5344CB8AC3E}">
        <p14:creationId xmlns:p14="http://schemas.microsoft.com/office/powerpoint/2010/main" val="63848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B7AF55-A948-47A5-B5DD-DFA00CD33693}"/>
              </a:ext>
            </a:extLst>
          </p:cNvPr>
          <p:cNvSpPr txBox="1"/>
          <p:nvPr/>
        </p:nvSpPr>
        <p:spPr>
          <a:xfrm>
            <a:off x="609600" y="819151"/>
            <a:ext cx="85344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0510" indent="-19051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Correcting Inaccuracies in Die 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Inaccuracies like  misalignment of surfaces , no clearance,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tilted axis of drilled holes were rectified .</a:t>
            </a:r>
          </a:p>
          <a:p>
            <a:pPr marL="190510" indent="-19051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Attaching Guide Pins: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pins were attached for alignment during compression 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.</a:t>
            </a:r>
          </a:p>
          <a:p>
            <a:pPr marL="190510" indent="-19051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Integrating the Machine: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jack , frame , base and the die – punch were fitted together with the help of screws and fasteners and welded .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BDBA0E73-C964-462D-97D7-3278A406BADC}"/>
              </a:ext>
            </a:extLst>
          </p:cNvPr>
          <p:cNvGrpSpPr/>
          <p:nvPr/>
        </p:nvGrpSpPr>
        <p:grpSpPr>
          <a:xfrm>
            <a:off x="10134600" y="0"/>
            <a:ext cx="2057400" cy="6858000"/>
            <a:chOff x="0" y="0"/>
            <a:chExt cx="812800" cy="2709333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AEF5651-DBAB-4504-B5EC-5EC452C1C274}"/>
                </a:ext>
              </a:extLst>
            </p:cNvPr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7D83218F-7A62-4477-A0B7-016ECB5E4334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pic>
        <p:nvPicPr>
          <p:cNvPr id="9218" name="Picture 2" descr="Guide Pins Manufacturer, Supplier, Exporter">
            <a:extLst>
              <a:ext uri="{FF2B5EF4-FFF2-40B4-BE49-F238E27FC236}">
                <a16:creationId xmlns:a16="http://schemas.microsoft.com/office/drawing/2014/main" id="{1B986F8B-9A03-499E-A39C-071887B750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5"/>
          <a:stretch/>
        </p:blipFill>
        <p:spPr bwMode="auto">
          <a:xfrm>
            <a:off x="7786539" y="1981200"/>
            <a:ext cx="2215299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674482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4535A4-7F66-4AA3-9A5C-CF3FC87866B4}"/>
              </a:ext>
            </a:extLst>
          </p:cNvPr>
          <p:cNvSpPr txBox="1"/>
          <p:nvPr/>
        </p:nvSpPr>
        <p:spPr>
          <a:xfrm>
            <a:off x="800100" y="700956"/>
            <a:ext cx="7531100" cy="3357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0510" indent="-19051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Adding springs for Automatic contraction: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Springs were attached with a hook to the base for   automatic contraction of jack.</a:t>
            </a:r>
          </a:p>
          <a:p>
            <a:pPr marL="190510" indent="-19051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Integrating Heater: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cartridge heater(X2) was integrated through blind holes in the die surface 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DB812524-0F74-4889-BE1B-F8C3C11F35A4}"/>
              </a:ext>
            </a:extLst>
          </p:cNvPr>
          <p:cNvGrpSpPr/>
          <p:nvPr/>
        </p:nvGrpSpPr>
        <p:grpSpPr>
          <a:xfrm>
            <a:off x="10134600" y="0"/>
            <a:ext cx="2057400" cy="6858000"/>
            <a:chOff x="0" y="0"/>
            <a:chExt cx="812800" cy="2709333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FEA5951A-251B-44EB-9EE3-78DCCBD51D5B}"/>
                </a:ext>
              </a:extLst>
            </p:cNvPr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B6C53CCF-8FBA-4EC7-A45D-F1DC85E5F5CC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pic>
        <p:nvPicPr>
          <p:cNvPr id="7170" name="Picture 2" descr="uxcell Compression Spring,20mm OD,2mm ...">
            <a:extLst>
              <a:ext uri="{FF2B5EF4-FFF2-40B4-BE49-F238E27FC236}">
                <a16:creationId xmlns:a16="http://schemas.microsoft.com/office/drawing/2014/main" id="{D1A61A53-30F9-40F6-A857-B1D4DC33B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963" y="4295775"/>
            <a:ext cx="212407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ndustrial Cartridge Heaters, Vary, 220 ...">
            <a:extLst>
              <a:ext uri="{FF2B5EF4-FFF2-40B4-BE49-F238E27FC236}">
                <a16:creationId xmlns:a16="http://schemas.microsoft.com/office/drawing/2014/main" id="{ABA32AAE-99A2-4D54-BF69-1F3B06373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75" y="4108450"/>
            <a:ext cx="2114550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9058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542FD263-BDC6-89DD-04A5-C621517345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6000"/>
            </a:blip>
            <a:stretch>
              <a:fillRect l="-20312" r="-20312"/>
            </a:stretch>
          </a:blipFill>
        </p:spPr>
        <p:txBody>
          <a:bodyPr/>
          <a:lstStyle/>
          <a:p>
            <a:endParaRPr lang="en-US" sz="1200" dirty="0"/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580C35B1-F202-0919-28D7-59CD2C05A1E1}"/>
              </a:ext>
            </a:extLst>
          </p:cNvPr>
          <p:cNvGrpSpPr/>
          <p:nvPr/>
        </p:nvGrpSpPr>
        <p:grpSpPr>
          <a:xfrm>
            <a:off x="10160000" y="0"/>
            <a:ext cx="2032000" cy="6858000"/>
            <a:chOff x="0" y="0"/>
            <a:chExt cx="812800" cy="2709333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DFBEB3DB-FE9B-E1FF-47BF-462BCA306E97}"/>
                </a:ext>
              </a:extLst>
            </p:cNvPr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" name="TextBox 8">
              <a:extLst>
                <a:ext uri="{FF2B5EF4-FFF2-40B4-BE49-F238E27FC236}">
                  <a16:creationId xmlns:a16="http://schemas.microsoft.com/office/drawing/2014/main" id="{A4835502-AE0A-CD3C-6252-94ED2CBB9AF3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79BDB0F-7112-0B3E-BEDB-BD5D16F1986E}"/>
              </a:ext>
            </a:extLst>
          </p:cNvPr>
          <p:cNvSpPr txBox="1"/>
          <p:nvPr/>
        </p:nvSpPr>
        <p:spPr>
          <a:xfrm>
            <a:off x="965200" y="-3422"/>
            <a:ext cx="8229600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OF THE MACHINE</a:t>
            </a:r>
          </a:p>
        </p:txBody>
      </p:sp>
      <p:pic>
        <p:nvPicPr>
          <p:cNvPr id="7" name="WhatsApp Video 2025-04-29 at 11.03.13 PM">
            <a:hlinkClick r:id="" action="ppaction://media"/>
            <a:extLst>
              <a:ext uri="{FF2B5EF4-FFF2-40B4-BE49-F238E27FC236}">
                <a16:creationId xmlns:a16="http://schemas.microsoft.com/office/drawing/2014/main" id="{86729E6D-7D09-44BE-BA94-41ADA870BF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38299" y="955724"/>
            <a:ext cx="4987925" cy="2811590"/>
          </a:xfrm>
          <a:prstGeom prst="rect">
            <a:avLst/>
          </a:prstGeom>
        </p:spPr>
      </p:pic>
      <p:pic>
        <p:nvPicPr>
          <p:cNvPr id="8" name="WhatsApp Video 2025-05-24 at 9.56.54 AM">
            <a:hlinkClick r:id="" action="ppaction://media"/>
            <a:extLst>
              <a:ext uri="{FF2B5EF4-FFF2-40B4-BE49-F238E27FC236}">
                <a16:creationId xmlns:a16="http://schemas.microsoft.com/office/drawing/2014/main" id="{3E614413-66FE-4A6B-A285-3EAF0692242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38299" y="3881613"/>
            <a:ext cx="4987925" cy="281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8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542FD263-BDC6-89DD-04A5-C621517345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</a:blip>
            <a:stretch>
              <a:fillRect l="-20312" r="-20312"/>
            </a:stretch>
          </a:blipFill>
        </p:spPr>
        <p:txBody>
          <a:bodyPr/>
          <a:lstStyle/>
          <a:p>
            <a:endParaRPr lang="en-US" sz="1200" dirty="0"/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580C35B1-F202-0919-28D7-59CD2C05A1E1}"/>
              </a:ext>
            </a:extLst>
          </p:cNvPr>
          <p:cNvGrpSpPr/>
          <p:nvPr/>
        </p:nvGrpSpPr>
        <p:grpSpPr>
          <a:xfrm>
            <a:off x="10160000" y="0"/>
            <a:ext cx="2032000" cy="6858000"/>
            <a:chOff x="0" y="0"/>
            <a:chExt cx="812800" cy="2709333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DFBEB3DB-FE9B-E1FF-47BF-462BCA306E97}"/>
                </a:ext>
              </a:extLst>
            </p:cNvPr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" name="TextBox 8">
              <a:extLst>
                <a:ext uri="{FF2B5EF4-FFF2-40B4-BE49-F238E27FC236}">
                  <a16:creationId xmlns:a16="http://schemas.microsoft.com/office/drawing/2014/main" id="{A4835502-AE0A-CD3C-6252-94ED2CBB9AF3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79BDB0F-7112-0B3E-BEDB-BD5D16F1986E}"/>
              </a:ext>
            </a:extLst>
          </p:cNvPr>
          <p:cNvSpPr txBox="1"/>
          <p:nvPr/>
        </p:nvSpPr>
        <p:spPr>
          <a:xfrm>
            <a:off x="965200" y="123577"/>
            <a:ext cx="8229600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AND TROUBLESHOOTING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9E4099-4044-474E-AC52-87DE2D59AFD1}"/>
              </a:ext>
            </a:extLst>
          </p:cNvPr>
          <p:cNvSpPr txBox="1"/>
          <p:nvPr/>
        </p:nvSpPr>
        <p:spPr>
          <a:xfrm>
            <a:off x="965200" y="968424"/>
            <a:ext cx="9334500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die and punch were not evenly faced 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Die and punch were not aligning with each other.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jack needed an automatic system to decompress 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suitable heater was required which would evenly heat the mould.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mould required a temperature monitor and control for </a:t>
            </a:r>
          </a:p>
          <a:p>
            <a:pPr algn="just">
              <a:lnSpc>
                <a:spcPct val="150000"/>
              </a:lnSpc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safe temperature operation 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mould required an ejection system for the hardened product 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6061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19753"/>
            <a:ext cx="10515600" cy="4857210"/>
          </a:xfrm>
        </p:spPr>
        <p:txBody>
          <a:bodyPr/>
          <a:lstStyle/>
          <a:p>
            <a:r>
              <a:rPr lang="en-US" dirty="0"/>
              <a:t>[1] Emanuele </a:t>
            </a:r>
            <a:r>
              <a:rPr lang="en-US" dirty="0" err="1"/>
              <a:t>Pozza</a:t>
            </a:r>
            <a:r>
              <a:rPr lang="en-US" dirty="0"/>
              <a:t>, </a:t>
            </a:r>
            <a:r>
              <a:rPr lang="en-US" i="1" dirty="0"/>
              <a:t>PA12 Composites with Graphite and MWCNT Produced by SLS, Injection Moulding and Compression Moulding: Performance Analysis</a:t>
            </a:r>
            <a:r>
              <a:rPr lang="en-US" dirty="0"/>
              <a:t>, Master’s Thesis, </a:t>
            </a:r>
            <a:r>
              <a:rPr lang="en-US" dirty="0" err="1"/>
              <a:t>Università</a:t>
            </a:r>
            <a:r>
              <a:rPr lang="en-US" dirty="0"/>
              <a:t> </a:t>
            </a:r>
            <a:r>
              <a:rPr lang="en-US" dirty="0" err="1"/>
              <a:t>degli</a:t>
            </a:r>
            <a:r>
              <a:rPr lang="en-US" dirty="0"/>
              <a:t> </a:t>
            </a:r>
            <a:r>
              <a:rPr lang="en-US" dirty="0" err="1"/>
              <a:t>Studi</a:t>
            </a:r>
            <a:r>
              <a:rPr lang="en-US" dirty="0"/>
              <a:t> di Padova, 2019/2020.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0541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6437" y="556181"/>
            <a:ext cx="11127557" cy="599785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7200" dirty="0">
              <a:latin typeface="Blackadder ITC" panose="04020505051007020D02" pitchFamily="82" charset="0"/>
            </a:endParaRPr>
          </a:p>
          <a:p>
            <a:pPr marL="0" indent="0" algn="ctr">
              <a:buNone/>
            </a:pPr>
            <a:endParaRPr lang="en-US" sz="7200" dirty="0">
              <a:latin typeface="Blackadder ITC" panose="04020505051007020D02" pitchFamily="82" charset="0"/>
            </a:endParaRPr>
          </a:p>
          <a:p>
            <a:pPr marL="0" indent="0" algn="ctr">
              <a:buNone/>
            </a:pPr>
            <a:r>
              <a:rPr lang="en-US" sz="9600" dirty="0">
                <a:latin typeface="Blackadder ITC" panose="04020505051007020D02" pitchFamily="82" charset="0"/>
              </a:rPr>
              <a:t>Thank                You</a:t>
            </a:r>
            <a:endParaRPr lang="en-IN" sz="9600" dirty="0"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244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10C215AB-EAA0-488F-A6B4-DE07078C9824}"/>
              </a:ext>
            </a:extLst>
          </p:cNvPr>
          <p:cNvGrpSpPr/>
          <p:nvPr/>
        </p:nvGrpSpPr>
        <p:grpSpPr>
          <a:xfrm>
            <a:off x="9699584" y="0"/>
            <a:ext cx="2492415" cy="6858000"/>
            <a:chOff x="0" y="0"/>
            <a:chExt cx="812800" cy="2709333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F4162972-C281-4158-92CD-DBB745DEFC22}"/>
                </a:ext>
              </a:extLst>
            </p:cNvPr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11F6531A-4C15-4235-9322-4D8B50D72C8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3C71D71-1287-4BF2-A1C4-D7726E0B28F3}"/>
              </a:ext>
            </a:extLst>
          </p:cNvPr>
          <p:cNvSpPr txBox="1"/>
          <p:nvPr/>
        </p:nvSpPr>
        <p:spPr>
          <a:xfrm>
            <a:off x="671332" y="-196770"/>
            <a:ext cx="2743200" cy="1286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1120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7487F7-A6F3-4C49-9E84-E2832E6ED711}"/>
              </a:ext>
            </a:extLst>
          </p:cNvPr>
          <p:cNvSpPr txBox="1"/>
          <p:nvPr/>
        </p:nvSpPr>
        <p:spPr>
          <a:xfrm>
            <a:off x="671331" y="968424"/>
            <a:ext cx="7384097" cy="501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Compression Moulding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Materials Used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Principle of Compression Moulding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of Mould and Die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Setup: Hydraulic Press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Parameters (Temperature, Pressure, Time)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Safety Measures and Precautions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Fabrication Steps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and Troubleshooting</a:t>
            </a:r>
          </a:p>
        </p:txBody>
      </p:sp>
    </p:spTree>
    <p:extLst>
      <p:ext uri="{BB962C8B-B14F-4D97-AF65-F5344CB8AC3E}">
        <p14:creationId xmlns:p14="http://schemas.microsoft.com/office/powerpoint/2010/main" val="120586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53E30466-5444-45DD-A14D-09E64C0EE37C}"/>
              </a:ext>
            </a:extLst>
          </p:cNvPr>
          <p:cNvSpPr/>
          <p:nvPr/>
        </p:nvSpPr>
        <p:spPr>
          <a:xfrm>
            <a:off x="-11575" y="-127322"/>
            <a:ext cx="2265929" cy="6858000"/>
          </a:xfrm>
          <a:custGeom>
            <a:avLst/>
            <a:gdLst/>
            <a:ahLst/>
            <a:cxnLst/>
            <a:rect l="l" t="t" r="r" b="b"/>
            <a:pathLst>
              <a:path w="812800" h="2709333">
                <a:moveTo>
                  <a:pt x="0" y="0"/>
                </a:moveTo>
                <a:lnTo>
                  <a:pt x="812800" y="0"/>
                </a:lnTo>
                <a:lnTo>
                  <a:pt x="812800" y="2709333"/>
                </a:lnTo>
                <a:lnTo>
                  <a:pt x="0" y="2709333"/>
                </a:lnTo>
                <a:close/>
              </a:path>
            </a:pathLst>
          </a:custGeom>
          <a:gradFill rotWithShape="1">
            <a:gsLst>
              <a:gs pos="0">
                <a:srgbClr val="CDFFD8">
                  <a:alpha val="100000"/>
                </a:srgbClr>
              </a:gs>
              <a:gs pos="100000">
                <a:srgbClr val="94B9FF">
                  <a:alpha val="100000"/>
                </a:srgbClr>
              </a:gs>
            </a:gsLst>
            <a:lin ang="0"/>
          </a:gradFill>
        </p:spPr>
        <p:txBody>
          <a:bodyPr/>
          <a:lstStyle/>
          <a:p>
            <a:endParaRPr lang="en-US"/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5C7BD3EF-BDEA-433A-B421-113922C05EC4}"/>
              </a:ext>
            </a:extLst>
          </p:cNvPr>
          <p:cNvSpPr txBox="1"/>
          <p:nvPr/>
        </p:nvSpPr>
        <p:spPr>
          <a:xfrm>
            <a:off x="2590800" y="28505"/>
            <a:ext cx="7863526" cy="651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COMPRESSION MOULDING?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7F55914-E1D7-4FAF-900D-142988135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893" y="2057400"/>
            <a:ext cx="3993098" cy="37773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003A6E9-801A-496C-9529-29195A7BDBB0}"/>
              </a:ext>
            </a:extLst>
          </p:cNvPr>
          <p:cNvSpPr txBox="1"/>
          <p:nvPr/>
        </p:nvSpPr>
        <p:spPr>
          <a:xfrm>
            <a:off x="2265929" y="1046376"/>
            <a:ext cx="605216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Compression molding process is one of the low cost molding methods as compared to injection molding and transfer molding.</a:t>
            </a:r>
          </a:p>
          <a:p>
            <a:pPr marL="571500" indent="-5715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high pressure forming process in which the molten plastic material is squeezed directly into a mould cavity, by the application of heat and pressure to conform to the shape of the mold.</a:t>
            </a:r>
          </a:p>
        </p:txBody>
      </p:sp>
    </p:spTree>
    <p:extLst>
      <p:ext uri="{BB962C8B-B14F-4D97-AF65-F5344CB8AC3E}">
        <p14:creationId xmlns:p14="http://schemas.microsoft.com/office/powerpoint/2010/main" val="68590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5774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CONTI…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7584" y="1121790"/>
            <a:ext cx="10656216" cy="5055173"/>
          </a:xfrm>
        </p:spPr>
        <p:txBody>
          <a:bodyPr/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compression molding of thermoplastics , they must be cooled to harden. 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before a molded part is ejected, the entire mold must be cooled, and as a result, the process of compression molding is quite slow with thermoplastics. </a:t>
            </a:r>
            <a:endParaRPr lang="en-IN" sz="2400" dirty="0">
              <a:latin typeface="Times New Roman" panose="02020603050405020304" pitchFamily="18" charset="0"/>
              <a:ea typeface="Lato Bold" panose="020B060402020202020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3997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3F688FF8-E313-62BD-CC23-696B04EB8494}"/>
              </a:ext>
            </a:extLst>
          </p:cNvPr>
          <p:cNvSpPr/>
          <p:nvPr/>
        </p:nvSpPr>
        <p:spPr>
          <a:xfrm>
            <a:off x="0" y="-12192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</a:blip>
            <a:stretch>
              <a:fillRect l="-20312" r="-20312"/>
            </a:stretch>
          </a:blipFill>
        </p:spPr>
        <p:txBody>
          <a:bodyPr/>
          <a:lstStyle/>
          <a:p>
            <a:endParaRPr lang="en-US" sz="1200" dirty="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A20CDCE5-3B50-D665-63B2-FA91D81E66D1}"/>
              </a:ext>
            </a:extLst>
          </p:cNvPr>
          <p:cNvGrpSpPr/>
          <p:nvPr/>
        </p:nvGrpSpPr>
        <p:grpSpPr>
          <a:xfrm>
            <a:off x="0" y="0"/>
            <a:ext cx="2057400" cy="6858000"/>
            <a:chOff x="0" y="0"/>
            <a:chExt cx="812800" cy="2709333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600E5C2A-822F-58FF-7D1D-E24876C23E11}"/>
                </a:ext>
              </a:extLst>
            </p:cNvPr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" name="TextBox 6">
              <a:extLst>
                <a:ext uri="{FF2B5EF4-FFF2-40B4-BE49-F238E27FC236}">
                  <a16:creationId xmlns:a16="http://schemas.microsoft.com/office/drawing/2014/main" id="{EFE4C04E-41A7-013E-6A92-D31EDCE0D3F5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618CC3F-ED0C-094D-37DF-4AD8D20412A6}"/>
              </a:ext>
            </a:extLst>
          </p:cNvPr>
          <p:cNvSpPr txBox="1"/>
          <p:nvPr/>
        </p:nvSpPr>
        <p:spPr>
          <a:xfrm>
            <a:off x="2286000" y="127000"/>
            <a:ext cx="6096000" cy="549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Lato Bold"/>
              </a:rPr>
              <a:t>MATERIALS USED</a:t>
            </a:r>
          </a:p>
        </p:txBody>
      </p:sp>
      <p:pic>
        <p:nvPicPr>
          <p:cNvPr id="1026" name="Picture 2" descr="Mild Steel vs. Carbon Steel: What's ...">
            <a:extLst>
              <a:ext uri="{FF2B5EF4-FFF2-40B4-BE49-F238E27FC236}">
                <a16:creationId xmlns:a16="http://schemas.microsoft.com/office/drawing/2014/main" id="{D1654026-4BB6-40C2-9083-CB45AC3F6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800" y="1250982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DF42C-E737-45C2-AEC3-5DF838169060}"/>
              </a:ext>
            </a:extLst>
          </p:cNvPr>
          <p:cNvSpPr txBox="1"/>
          <p:nvPr/>
        </p:nvSpPr>
        <p:spPr>
          <a:xfrm>
            <a:off x="5439266" y="1259841"/>
            <a:ext cx="6513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Carbon Steel 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fabricate  Base and Frame</a:t>
            </a:r>
          </a:p>
        </p:txBody>
      </p:sp>
      <p:pic>
        <p:nvPicPr>
          <p:cNvPr id="1030" name="Picture 6" descr="HHIP 2000-0203 Steel HSS Rectangular Tool Bit 1/4&quot; /8&quot; &quot; for sale online |  eBay">
            <a:extLst>
              <a:ext uri="{FF2B5EF4-FFF2-40B4-BE49-F238E27FC236}">
                <a16:creationId xmlns:a16="http://schemas.microsoft.com/office/drawing/2014/main" id="{031B28A5-2E37-4B7F-B8EC-1BADAB037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800" y="2927234"/>
            <a:ext cx="2857500" cy="193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96E337-5ACB-4663-BFB9-9AC50E2F5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3800" y="4959445"/>
            <a:ext cx="2857500" cy="16770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2DD25A-C9FA-41D2-B57C-1A433E0CDA1E}"/>
              </a:ext>
            </a:extLst>
          </p:cNvPr>
          <p:cNvSpPr txBox="1"/>
          <p:nvPr/>
        </p:nvSpPr>
        <p:spPr>
          <a:xfrm>
            <a:off x="5439266" y="3351629"/>
            <a:ext cx="6683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Mild Steel 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fabricate Punch and Die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74EE64-5515-4A91-98BD-EA5DF651034C}"/>
              </a:ext>
            </a:extLst>
          </p:cNvPr>
          <p:cNvSpPr txBox="1"/>
          <p:nvPr/>
        </p:nvSpPr>
        <p:spPr>
          <a:xfrm>
            <a:off x="5542961" y="5120251"/>
            <a:ext cx="6579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Polyethylene (LDPE/HDPE)  Pellets: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fabricate Charge Material</a:t>
            </a:r>
          </a:p>
        </p:txBody>
      </p:sp>
    </p:spTree>
    <p:extLst>
      <p:ext uri="{BB962C8B-B14F-4D97-AF65-F5344CB8AC3E}">
        <p14:creationId xmlns:p14="http://schemas.microsoft.com/office/powerpoint/2010/main" val="28151274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E5CB4CA3-4932-ABF0-774A-9911CD290945}"/>
              </a:ext>
            </a:extLst>
          </p:cNvPr>
          <p:cNvSpPr/>
          <p:nvPr/>
        </p:nvSpPr>
        <p:spPr>
          <a:xfrm>
            <a:off x="-241300" y="-23149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</a:blip>
            <a:stretch>
              <a:fillRect l="-20312" r="-20312"/>
            </a:stretch>
          </a:blipFill>
        </p:spPr>
        <p:txBody>
          <a:bodyPr/>
          <a:lstStyle/>
          <a:p>
            <a:endParaRPr lang="en-US" sz="1200" dirty="0"/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99B97EF3-69F5-33DD-08E5-E152EBE29671}"/>
              </a:ext>
            </a:extLst>
          </p:cNvPr>
          <p:cNvSpPr/>
          <p:nvPr/>
        </p:nvSpPr>
        <p:spPr>
          <a:xfrm>
            <a:off x="10204450" y="0"/>
            <a:ext cx="2057400" cy="6858000"/>
          </a:xfrm>
          <a:custGeom>
            <a:avLst/>
            <a:gdLst/>
            <a:ahLst/>
            <a:cxnLst/>
            <a:rect l="l" t="t" r="r" b="b"/>
            <a:pathLst>
              <a:path w="812800" h="2709333">
                <a:moveTo>
                  <a:pt x="0" y="0"/>
                </a:moveTo>
                <a:lnTo>
                  <a:pt x="812800" y="0"/>
                </a:lnTo>
                <a:lnTo>
                  <a:pt x="812800" y="2709333"/>
                </a:lnTo>
                <a:lnTo>
                  <a:pt x="0" y="2709333"/>
                </a:lnTo>
                <a:close/>
              </a:path>
            </a:pathLst>
          </a:custGeom>
          <a:gradFill rotWithShape="1">
            <a:gsLst>
              <a:gs pos="0">
                <a:srgbClr val="CDFFD8">
                  <a:alpha val="100000"/>
                </a:srgbClr>
              </a:gs>
              <a:gs pos="100000">
                <a:srgbClr val="94B9FF">
                  <a:alpha val="100000"/>
                </a:srgbClr>
              </a:gs>
            </a:gsLst>
            <a:lin ang="0"/>
          </a:gradFill>
        </p:spPr>
        <p:txBody>
          <a:bodyPr/>
          <a:lstStyle/>
          <a:p>
            <a:endParaRPr 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83FD3A-CA9E-3095-8B1C-A397883FA6B3}"/>
              </a:ext>
            </a:extLst>
          </p:cNvPr>
          <p:cNvSpPr txBox="1"/>
          <p:nvPr/>
        </p:nvSpPr>
        <p:spPr>
          <a:xfrm>
            <a:off x="673100" y="853325"/>
            <a:ext cx="500062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20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Material Preparation</a:t>
            </a:r>
            <a:br>
              <a:rPr lang="en-US" sz="2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pre-defined amount of raw material, in the form of pellets, sheets, or preforms, is placed directly into the open, heated mould cavity.</a:t>
            </a:r>
          </a:p>
          <a:p>
            <a:pPr>
              <a:buFont typeface="+mj-lt"/>
              <a:buAutoNum type="arabicPeriod"/>
            </a:pPr>
            <a:r>
              <a:rPr lang="en-US" sz="20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Mould Closing</a:t>
            </a:r>
            <a:br>
              <a:rPr lang="en-US" sz="2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top half of the mould is closed by the press. Hydraulic or mechanical force is applied to compress the material within the mould.</a:t>
            </a:r>
          </a:p>
          <a:p>
            <a:pPr>
              <a:buFont typeface="+mj-lt"/>
              <a:buAutoNum type="arabicPeriod"/>
            </a:pPr>
            <a:r>
              <a:rPr lang="en-US" sz="20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Heating and Forming</a:t>
            </a:r>
            <a:br>
              <a:rPr lang="en-US" sz="2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Heat is applied (usually between 250°F and 400°F), causing the material to flow and fill the mould cavity. The material begins to solidify or set when subjected to continuous pressure.</a:t>
            </a:r>
          </a:p>
          <a:p>
            <a:pPr>
              <a:buFont typeface="+mj-lt"/>
              <a:buAutoNum type="arabicPeriod"/>
            </a:pPr>
            <a:r>
              <a:rPr lang="en-US" sz="2000" b="1" i="0" dirty="0">
                <a:solidFill>
                  <a:srgbClr val="1118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Cooling and Ejection</a:t>
            </a:r>
            <a:br>
              <a:rPr lang="en-US" sz="2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Once the material is fully cured, the mould is opened and the finished part is removed.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7078B8-2963-466A-BADD-E20EC9165B31}"/>
              </a:ext>
            </a:extLst>
          </p:cNvPr>
          <p:cNvSpPr txBox="1"/>
          <p:nvPr/>
        </p:nvSpPr>
        <p:spPr>
          <a:xfrm>
            <a:off x="673100" y="297970"/>
            <a:ext cx="7124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 PRINCIPLE OF MACHINE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6FF690-2721-476F-9606-BBC7D9746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1" y="1944032"/>
            <a:ext cx="6553200" cy="314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726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491B3B3-B01F-4A48-BE50-03A2EC5583F4}"/>
              </a:ext>
            </a:extLst>
          </p:cNvPr>
          <p:cNvSpPr txBox="1"/>
          <p:nvPr/>
        </p:nvSpPr>
        <p:spPr>
          <a:xfrm>
            <a:off x="101600" y="670675"/>
            <a:ext cx="8617396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DESIRED PRODUCT :</a:t>
            </a:r>
          </a:p>
          <a:p>
            <a:pPr>
              <a:lnSpc>
                <a:spcPct val="150000"/>
              </a:lnSpc>
            </a:pPr>
            <a:r>
              <a:rPr lang="en-IN" sz="2800" b="1" u="sng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 BOTTLE CAP</a:t>
            </a:r>
          </a:p>
          <a:p>
            <a:pPr>
              <a:lnSpc>
                <a:spcPct val="150000"/>
              </a:lnSpc>
            </a:pPr>
            <a:r>
              <a:rPr lang="en-IN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HEIGHT = 1 cm</a:t>
            </a:r>
          </a:p>
          <a:p>
            <a:pPr>
              <a:lnSpc>
                <a:spcPct val="150000"/>
              </a:lnSpc>
            </a:pPr>
            <a:r>
              <a:rPr lang="en-IN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DIAMETER = 3 cm</a:t>
            </a:r>
          </a:p>
          <a:p>
            <a:pPr>
              <a:lnSpc>
                <a:spcPct val="150000"/>
              </a:lnSpc>
            </a:pPr>
            <a:r>
              <a:rPr lang="en-IN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THICKNESS = 1 mm = clearance</a:t>
            </a:r>
          </a:p>
          <a:p>
            <a:pPr>
              <a:lnSpc>
                <a:spcPct val="150000"/>
              </a:lnSpc>
            </a:pP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PUNCH AND MOULD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PUNCH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DIAMETER = 3 cm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HEIGHT = 1 -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clearance = 0.9 cm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MOULD 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DIAMETER  = 3 + clearance = 3.1 cm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HEIGHT = 1 cm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CDEAE1A7-43F0-9547-0433-DEA45F3B179D}"/>
              </a:ext>
            </a:extLst>
          </p:cNvPr>
          <p:cNvGrpSpPr/>
          <p:nvPr/>
        </p:nvGrpSpPr>
        <p:grpSpPr>
          <a:xfrm>
            <a:off x="10209473" y="-127322"/>
            <a:ext cx="2057400" cy="6757987"/>
            <a:chOff x="0" y="0"/>
            <a:chExt cx="812800" cy="2709333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52AF4399-619E-2D21-A66D-5895AF6665A2}"/>
                </a:ext>
              </a:extLst>
            </p:cNvPr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" name="TextBox 6">
              <a:extLst>
                <a:ext uri="{FF2B5EF4-FFF2-40B4-BE49-F238E27FC236}">
                  <a16:creationId xmlns:a16="http://schemas.microsoft.com/office/drawing/2014/main" id="{B2278B71-7906-0B4C-A4D8-7591C6438D8C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4837E8D-0CF2-EBA8-4AF5-0FC3E99A98F5}"/>
              </a:ext>
            </a:extLst>
          </p:cNvPr>
          <p:cNvSpPr txBox="1"/>
          <p:nvPr/>
        </p:nvSpPr>
        <p:spPr>
          <a:xfrm>
            <a:off x="101600" y="127000"/>
            <a:ext cx="5818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ea typeface="Lato Bold" panose="020B0604020202020204" charset="0"/>
                <a:cs typeface="Times New Roman" panose="02020603050405020304" pitchFamily="18" charset="0"/>
              </a:rPr>
              <a:t>DESIGN OF MOULD AND PUNCH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2A924ED-F5DD-4398-9F84-B15FC2A90B68}"/>
              </a:ext>
            </a:extLst>
          </p:cNvPr>
          <p:cNvGrpSpPr/>
          <p:nvPr/>
        </p:nvGrpSpPr>
        <p:grpSpPr>
          <a:xfrm>
            <a:off x="4953227" y="818111"/>
            <a:ext cx="2285546" cy="2280975"/>
            <a:chOff x="309094" y="1148025"/>
            <a:chExt cx="2285546" cy="2280975"/>
          </a:xfrm>
        </p:grpSpPr>
        <p:pic>
          <p:nvPicPr>
            <p:cNvPr id="3074" name="Picture 2" descr="28mm Alaska cap Bisleri Green at ₹ 0.21/piece | Water Bottle Cap in Daman |  ID: 2855372388988">
              <a:extLst>
                <a:ext uri="{FF2B5EF4-FFF2-40B4-BE49-F238E27FC236}">
                  <a16:creationId xmlns:a16="http://schemas.microsoft.com/office/drawing/2014/main" id="{8EA8DD9D-7DD4-4507-A319-4CD79332FF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094" y="1148025"/>
              <a:ext cx="2285546" cy="2280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4FC9950-5705-4A0A-BD41-774187E46FE2}"/>
                </a:ext>
              </a:extLst>
            </p:cNvPr>
            <p:cNvGrpSpPr/>
            <p:nvPr/>
          </p:nvGrpSpPr>
          <p:grpSpPr>
            <a:xfrm>
              <a:off x="647700" y="1957387"/>
              <a:ext cx="1946940" cy="1371600"/>
              <a:chOff x="647700" y="1957387"/>
              <a:chExt cx="1946940" cy="1371600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CE08573A-A2A4-4316-AB65-04B536C276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94640" y="1957387"/>
                <a:ext cx="0" cy="794562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6FC20314-06FE-41FA-BC5D-1397947A93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7700" y="3328987"/>
                <a:ext cx="179070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1DF3F72-95DE-4163-9247-D8CA226EBE48}"/>
              </a:ext>
            </a:extLst>
          </p:cNvPr>
          <p:cNvCxnSpPr/>
          <p:nvPr/>
        </p:nvCxnSpPr>
        <p:spPr>
          <a:xfrm flipV="1">
            <a:off x="10642600" y="2324100"/>
            <a:ext cx="0" cy="30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8A7AF1C-8F9F-45C6-A51A-AB4CDCE58B68}"/>
              </a:ext>
            </a:extLst>
          </p:cNvPr>
          <p:cNvGrpSpPr/>
          <p:nvPr/>
        </p:nvGrpSpPr>
        <p:grpSpPr>
          <a:xfrm>
            <a:off x="5291833" y="3739544"/>
            <a:ext cx="2146300" cy="1016000"/>
            <a:chOff x="8864600" y="2552700"/>
            <a:chExt cx="2146300" cy="1016000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8399DEB-1BA5-423F-9426-BB7AAAF85A8F}"/>
                </a:ext>
              </a:extLst>
            </p:cNvPr>
            <p:cNvCxnSpPr>
              <a:cxnSpLocks/>
            </p:cNvCxnSpPr>
            <p:nvPr/>
          </p:nvCxnSpPr>
          <p:spPr>
            <a:xfrm>
              <a:off x="10188575" y="3111846"/>
              <a:ext cx="0" cy="434282"/>
            </a:xfrm>
            <a:prstGeom prst="line">
              <a:avLst/>
            </a:prstGeom>
            <a:ln w="444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363A87E-782A-4B6B-8C42-2CA0B85E942D}"/>
                </a:ext>
              </a:extLst>
            </p:cNvPr>
            <p:cNvGrpSpPr/>
            <p:nvPr/>
          </p:nvGrpSpPr>
          <p:grpSpPr>
            <a:xfrm>
              <a:off x="8864600" y="2552700"/>
              <a:ext cx="2146300" cy="1016000"/>
              <a:chOff x="8864600" y="2552700"/>
              <a:chExt cx="2146300" cy="1016000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759788C-A204-403C-9F33-EBE82C141E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64600" y="2552700"/>
                <a:ext cx="2146300" cy="0"/>
              </a:xfrm>
              <a:prstGeom prst="line">
                <a:avLst/>
              </a:prstGeom>
              <a:ln w="60325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2DB692E-00C9-4DC4-A5EA-AF9C356BDA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64600" y="2552700"/>
                <a:ext cx="0" cy="589164"/>
              </a:xfrm>
              <a:prstGeom prst="line">
                <a:avLst/>
              </a:prstGeom>
              <a:ln w="444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A4DFFAE-7B13-4F61-A699-A841339F9C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64600" y="3141864"/>
                <a:ext cx="2146300" cy="0"/>
              </a:xfrm>
              <a:prstGeom prst="line">
                <a:avLst/>
              </a:prstGeom>
              <a:ln w="60325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6B831EAC-9AB5-4AF4-A9B0-3F808D9D2C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10900" y="2552700"/>
                <a:ext cx="0" cy="589164"/>
              </a:xfrm>
              <a:prstGeom prst="line">
                <a:avLst/>
              </a:prstGeom>
              <a:ln w="444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A8BA118-E941-422F-97BB-D98B0A6AF7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90100" y="3134418"/>
                <a:ext cx="0" cy="434282"/>
              </a:xfrm>
              <a:prstGeom prst="line">
                <a:avLst/>
              </a:prstGeom>
              <a:ln w="444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4E0F5C37-618B-4A81-9323-AE88172526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90100" y="3568700"/>
                <a:ext cx="498475" cy="0"/>
              </a:xfrm>
              <a:prstGeom prst="line">
                <a:avLst/>
              </a:prstGeom>
              <a:ln w="444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96" name="Group 3095">
            <a:extLst>
              <a:ext uri="{FF2B5EF4-FFF2-40B4-BE49-F238E27FC236}">
                <a16:creationId xmlns:a16="http://schemas.microsoft.com/office/drawing/2014/main" id="{42ED8C2D-E81E-444F-AFCE-11CB62033647}"/>
              </a:ext>
            </a:extLst>
          </p:cNvPr>
          <p:cNvGrpSpPr/>
          <p:nvPr/>
        </p:nvGrpSpPr>
        <p:grpSpPr>
          <a:xfrm>
            <a:off x="5291833" y="5189825"/>
            <a:ext cx="2146300" cy="605306"/>
            <a:chOff x="5800740" y="5501483"/>
            <a:chExt cx="2146300" cy="6053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DD757DC-1CCD-437B-B649-6CB7535A92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7040" y="5517625"/>
              <a:ext cx="0" cy="589164"/>
            </a:xfrm>
            <a:prstGeom prst="line">
              <a:avLst/>
            </a:prstGeom>
            <a:ln w="444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3095" name="Group 3094">
              <a:extLst>
                <a:ext uri="{FF2B5EF4-FFF2-40B4-BE49-F238E27FC236}">
                  <a16:creationId xmlns:a16="http://schemas.microsoft.com/office/drawing/2014/main" id="{6DFE9D3E-3969-4D7F-A04D-F4997F004A5B}"/>
                </a:ext>
              </a:extLst>
            </p:cNvPr>
            <p:cNvGrpSpPr/>
            <p:nvPr/>
          </p:nvGrpSpPr>
          <p:grpSpPr>
            <a:xfrm>
              <a:off x="5800740" y="5501483"/>
              <a:ext cx="2146300" cy="605306"/>
              <a:chOff x="5800740" y="5501483"/>
              <a:chExt cx="2146300" cy="605306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22EF7944-598C-43A7-A17E-36563998CB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30204" y="5501483"/>
                <a:ext cx="0" cy="434282"/>
              </a:xfrm>
              <a:prstGeom prst="line">
                <a:avLst/>
              </a:prstGeom>
              <a:ln w="444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2107B082-7CB9-45FF-952B-9604DE03CF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0740" y="6106789"/>
                <a:ext cx="2146300" cy="0"/>
              </a:xfrm>
              <a:prstGeom prst="line">
                <a:avLst/>
              </a:prstGeom>
              <a:ln w="60325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AE967B8B-6613-4217-A7E6-D90356D26D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00740" y="5517625"/>
                <a:ext cx="0" cy="589164"/>
              </a:xfrm>
              <a:prstGeom prst="line">
                <a:avLst/>
              </a:prstGeom>
              <a:ln w="444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6040564B-23FF-48F1-9D88-52EC772866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0740" y="5517625"/>
                <a:ext cx="786762" cy="0"/>
              </a:xfrm>
              <a:prstGeom prst="line">
                <a:avLst/>
              </a:prstGeom>
              <a:ln w="60325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CCFBF2AC-9541-4F0D-B85B-D907AD789B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87502" y="5525071"/>
                <a:ext cx="0" cy="434282"/>
              </a:xfrm>
              <a:prstGeom prst="line">
                <a:avLst/>
              </a:prstGeom>
              <a:ln w="444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12DE8016-43D5-46BA-BF55-2DBC904AED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7502" y="5951907"/>
                <a:ext cx="537213" cy="0"/>
              </a:xfrm>
              <a:prstGeom prst="line">
                <a:avLst/>
              </a:prstGeom>
              <a:ln w="444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F49AD4B2-1271-41C7-8683-6082C451D6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24715" y="5525071"/>
                <a:ext cx="809847" cy="0"/>
              </a:xfrm>
              <a:prstGeom prst="line">
                <a:avLst/>
              </a:prstGeom>
              <a:ln w="60325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098" name="TextBox 3097">
            <a:extLst>
              <a:ext uri="{FF2B5EF4-FFF2-40B4-BE49-F238E27FC236}">
                <a16:creationId xmlns:a16="http://schemas.microsoft.com/office/drawing/2014/main" id="{EFABD97C-584E-411D-B40F-CCB188530324}"/>
              </a:ext>
            </a:extLst>
          </p:cNvPr>
          <p:cNvSpPr txBox="1"/>
          <p:nvPr/>
        </p:nvSpPr>
        <p:spPr>
          <a:xfrm>
            <a:off x="5791202" y="3099086"/>
            <a:ext cx="69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cm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D731365-05FA-4E37-B49F-A5F2FD143105}"/>
              </a:ext>
            </a:extLst>
          </p:cNvPr>
          <p:cNvSpPr txBox="1"/>
          <p:nvPr/>
        </p:nvSpPr>
        <p:spPr>
          <a:xfrm>
            <a:off x="7425655" y="1835778"/>
            <a:ext cx="69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cm</a:t>
            </a:r>
          </a:p>
        </p:txBody>
      </p:sp>
    </p:spTree>
    <p:extLst>
      <p:ext uri="{BB962C8B-B14F-4D97-AF65-F5344CB8AC3E}">
        <p14:creationId xmlns:p14="http://schemas.microsoft.com/office/powerpoint/2010/main" val="21976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C9D9C-7365-DA14-A2A6-FDC853297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4">
            <a:extLst>
              <a:ext uri="{FF2B5EF4-FFF2-40B4-BE49-F238E27FC236}">
                <a16:creationId xmlns:a16="http://schemas.microsoft.com/office/drawing/2014/main" id="{0BC950EC-D0C4-460F-BC62-BB8A36E5DC15}"/>
              </a:ext>
            </a:extLst>
          </p:cNvPr>
          <p:cNvGrpSpPr/>
          <p:nvPr/>
        </p:nvGrpSpPr>
        <p:grpSpPr>
          <a:xfrm>
            <a:off x="10209473" y="-127322"/>
            <a:ext cx="2057400" cy="6757987"/>
            <a:chOff x="0" y="0"/>
            <a:chExt cx="812800" cy="2709333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E3C28029-4875-42D0-B8DC-CF1697A8AA74}"/>
                </a:ext>
              </a:extLst>
            </p:cNvPr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5" name="TextBox 6">
              <a:extLst>
                <a:ext uri="{FF2B5EF4-FFF2-40B4-BE49-F238E27FC236}">
                  <a16:creationId xmlns:a16="http://schemas.microsoft.com/office/drawing/2014/main" id="{765E80B7-DF36-4042-8281-A6DD7B71C818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233EC0E6-85D9-24BA-CE26-4188D08F0BF0}"/>
              </a:ext>
            </a:extLst>
          </p:cNvPr>
          <p:cNvSpPr txBox="1"/>
          <p:nvPr/>
        </p:nvSpPr>
        <p:spPr>
          <a:xfrm>
            <a:off x="159438" y="248999"/>
            <a:ext cx="10427539" cy="14371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600" b="1" dirty="0"/>
              <a:t>CAD Design of Compact Compression Molding Machine</a:t>
            </a:r>
          </a:p>
          <a:p>
            <a:pPr algn="ctr">
              <a:lnSpc>
                <a:spcPts val="2986"/>
              </a:lnSpc>
            </a:pPr>
            <a:endParaRPr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917A5B-A6A3-B137-2A11-F8E52BAEF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1" y="1549401"/>
            <a:ext cx="5587999" cy="45720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253FA7-17A3-5A5F-0FCD-6AEB72A47779}"/>
              </a:ext>
            </a:extLst>
          </p:cNvPr>
          <p:cNvCxnSpPr>
            <a:cxnSpLocks/>
          </p:cNvCxnSpPr>
          <p:nvPr/>
        </p:nvCxnSpPr>
        <p:spPr>
          <a:xfrm>
            <a:off x="7772400" y="2181817"/>
            <a:ext cx="1769316" cy="3413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82EE37-B58F-8107-FF93-C80BA7D42033}"/>
              </a:ext>
            </a:extLst>
          </p:cNvPr>
          <p:cNvCxnSpPr>
            <a:cxnSpLocks/>
          </p:cNvCxnSpPr>
          <p:nvPr/>
        </p:nvCxnSpPr>
        <p:spPr>
          <a:xfrm flipH="1">
            <a:off x="2438401" y="2875342"/>
            <a:ext cx="3976515" cy="2692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402FA9F-C311-EFDF-8B1D-C9180822AC0F}"/>
              </a:ext>
            </a:extLst>
          </p:cNvPr>
          <p:cNvCxnSpPr/>
          <p:nvPr/>
        </p:nvCxnSpPr>
        <p:spPr>
          <a:xfrm flipV="1">
            <a:off x="6451600" y="3987800"/>
            <a:ext cx="3200400" cy="1067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D12CE0-8683-7B93-10CB-9A14AEBDC1EA}"/>
              </a:ext>
            </a:extLst>
          </p:cNvPr>
          <p:cNvCxnSpPr/>
          <p:nvPr/>
        </p:nvCxnSpPr>
        <p:spPr>
          <a:xfrm flipV="1">
            <a:off x="6414916" y="3144625"/>
            <a:ext cx="3237085" cy="5683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BE25844-5955-4FC9-83BB-8D2FF8F5649C}"/>
              </a:ext>
            </a:extLst>
          </p:cNvPr>
          <p:cNvCxnSpPr>
            <a:cxnSpLocks/>
          </p:cNvCxnSpPr>
          <p:nvPr/>
        </p:nvCxnSpPr>
        <p:spPr>
          <a:xfrm>
            <a:off x="7213600" y="5156200"/>
            <a:ext cx="2233872" cy="2387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02B88A3-3532-F5E6-5291-28E3E8349FB7}"/>
              </a:ext>
            </a:extLst>
          </p:cNvPr>
          <p:cNvSpPr txBox="1"/>
          <p:nvPr/>
        </p:nvSpPr>
        <p:spPr>
          <a:xfrm>
            <a:off x="9541716" y="2488757"/>
            <a:ext cx="86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Frame</a:t>
            </a:r>
            <a:endParaRPr lang="en-IN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7785F8-A9CC-804F-4D1C-3C217C136EFE}"/>
              </a:ext>
            </a:extLst>
          </p:cNvPr>
          <p:cNvSpPr txBox="1"/>
          <p:nvPr/>
        </p:nvSpPr>
        <p:spPr>
          <a:xfrm>
            <a:off x="9557479" y="3021282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Punch</a:t>
            </a:r>
            <a:endParaRPr lang="en-IN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162B05-0B51-BFB8-9581-839E426D5C0C}"/>
              </a:ext>
            </a:extLst>
          </p:cNvPr>
          <p:cNvSpPr txBox="1"/>
          <p:nvPr/>
        </p:nvSpPr>
        <p:spPr>
          <a:xfrm>
            <a:off x="9652000" y="3877980"/>
            <a:ext cx="1029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Die</a:t>
            </a:r>
            <a:endParaRPr lang="en-IN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5B98A4-E0CB-692D-5138-8D6A465F5824}"/>
              </a:ext>
            </a:extLst>
          </p:cNvPr>
          <p:cNvSpPr txBox="1"/>
          <p:nvPr/>
        </p:nvSpPr>
        <p:spPr>
          <a:xfrm>
            <a:off x="9541716" y="5275572"/>
            <a:ext cx="655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Base</a:t>
            </a:r>
            <a:endParaRPr lang="en-IN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F3FF14-15A1-B3E2-32BF-765CBCE76C09}"/>
              </a:ext>
            </a:extLst>
          </p:cNvPr>
          <p:cNvSpPr txBox="1"/>
          <p:nvPr/>
        </p:nvSpPr>
        <p:spPr>
          <a:xfrm>
            <a:off x="660401" y="2984950"/>
            <a:ext cx="1879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Hydraulic Bottle Jack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829815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5536DE2A-3BBB-022D-937B-0FBAE23E74A2}"/>
              </a:ext>
            </a:extLst>
          </p:cNvPr>
          <p:cNvGrpSpPr/>
          <p:nvPr/>
        </p:nvGrpSpPr>
        <p:grpSpPr>
          <a:xfrm>
            <a:off x="10239663" y="-154952"/>
            <a:ext cx="2032000" cy="6858000"/>
            <a:chOff x="0" y="0"/>
            <a:chExt cx="812800" cy="2709333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E951C604-25E9-502B-59A9-96E9C731EEFE}"/>
                </a:ext>
              </a:extLst>
            </p:cNvPr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" name="TextBox 8">
              <a:extLst>
                <a:ext uri="{FF2B5EF4-FFF2-40B4-BE49-F238E27FC236}">
                  <a16:creationId xmlns:a16="http://schemas.microsoft.com/office/drawing/2014/main" id="{BCB981B8-0A73-1A80-AA9F-E532076D9C7F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1C73688-241C-4C75-049D-D7086B7A54B1}"/>
              </a:ext>
            </a:extLst>
          </p:cNvPr>
          <p:cNvSpPr txBox="1"/>
          <p:nvPr/>
        </p:nvSpPr>
        <p:spPr>
          <a:xfrm>
            <a:off x="131976" y="75612"/>
            <a:ext cx="99565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FABRICATED MACHINE SETUP: HYDRAULIC PRESS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F49D96-CEA5-E868-6FDD-9CCA2E2F46C1}"/>
              </a:ext>
            </a:extLst>
          </p:cNvPr>
          <p:cNvSpPr txBox="1"/>
          <p:nvPr/>
        </p:nvSpPr>
        <p:spPr>
          <a:xfrm>
            <a:off x="131976" y="1304248"/>
            <a:ext cx="4292300" cy="4380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1019" indent="-38101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HYDRAULIC JACK(3TN)</a:t>
            </a:r>
          </a:p>
          <a:p>
            <a:pPr marL="381019" indent="-38101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PUNCH AND DIE</a:t>
            </a:r>
          </a:p>
          <a:p>
            <a:pPr marL="381019" indent="-38101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SPRINGS</a:t>
            </a:r>
          </a:p>
          <a:p>
            <a:pPr marL="381019" indent="-38101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</a:t>
            </a:r>
          </a:p>
          <a:p>
            <a:pPr marL="381019" indent="-38101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PLATE</a:t>
            </a:r>
          </a:p>
          <a:p>
            <a:pPr marL="381019" indent="-38101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HEATER(X2)</a:t>
            </a:r>
          </a:p>
          <a:p>
            <a:pPr marL="381019" indent="-38101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BATTERY</a:t>
            </a:r>
          </a:p>
          <a:p>
            <a:endParaRPr lang="en-IN" sz="2667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9F83F8-2284-48AD-BBAE-5FDD9663C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0" y="1096432"/>
            <a:ext cx="5016500" cy="522816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8955464" y="4317476"/>
            <a:ext cx="1715678" cy="678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/>
          </p:cNvCxnSpPr>
          <p:nvPr/>
        </p:nvCxnSpPr>
        <p:spPr>
          <a:xfrm flipV="1">
            <a:off x="7480169" y="2524714"/>
            <a:ext cx="3275432" cy="1985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7550870" y="838986"/>
            <a:ext cx="2609130" cy="2630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110087" y="4128940"/>
            <a:ext cx="1602556" cy="1564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685122" y="5326144"/>
            <a:ext cx="1583703" cy="998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0160000" y="419493"/>
            <a:ext cx="169892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FF00"/>
                </a:solidFill>
              </a:rPr>
              <a:t>Die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373189" y="1961954"/>
            <a:ext cx="161770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FF00"/>
                </a:solidFill>
              </a:rPr>
              <a:t>Jack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420846" y="3889930"/>
            <a:ext cx="165279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FF00"/>
                </a:solidFill>
              </a:rPr>
              <a:t>Battery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137752" y="4910971"/>
            <a:ext cx="209065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FF00"/>
                </a:solidFill>
              </a:rPr>
              <a:t>Frame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775692" y="5922643"/>
            <a:ext cx="2181442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FF00"/>
                </a:solidFill>
              </a:rPr>
              <a:t>Heater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3277F5-996C-496D-BA22-47004A9BDC57}"/>
              </a:ext>
            </a:extLst>
          </p:cNvPr>
          <p:cNvSpPr txBox="1"/>
          <p:nvPr/>
        </p:nvSpPr>
        <p:spPr>
          <a:xfrm>
            <a:off x="6096000" y="6324599"/>
            <a:ext cx="3021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solidFill>
                  <a:srgbClr val="00B050"/>
                </a:solidFill>
              </a:rPr>
              <a:t>Machine Set Up</a:t>
            </a:r>
          </a:p>
        </p:txBody>
      </p:sp>
    </p:spTree>
    <p:extLst>
      <p:ext uri="{BB962C8B-B14F-4D97-AF65-F5344CB8AC3E}">
        <p14:creationId xmlns:p14="http://schemas.microsoft.com/office/powerpoint/2010/main" val="295269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1783</TotalTime>
  <Words>893</Words>
  <Application>Microsoft Office PowerPoint</Application>
  <PresentationFormat>Widescreen</PresentationFormat>
  <Paragraphs>118</Paragraphs>
  <Slides>18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Blackadder ITC</vt:lpstr>
      <vt:lpstr>Calibri</vt:lpstr>
      <vt:lpstr>Calibri Light</vt:lpstr>
      <vt:lpstr>Lato Bold</vt:lpstr>
      <vt:lpstr>Poppins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CONTI…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abhishek mishra</dc:creator>
  <cp:lastModifiedBy>abhishek mishra</cp:lastModifiedBy>
  <cp:revision>105</cp:revision>
  <dcterms:created xsi:type="dcterms:W3CDTF">2025-05-24T04:28:43Z</dcterms:created>
  <dcterms:modified xsi:type="dcterms:W3CDTF">2025-05-26T05:53:53Z</dcterms:modified>
</cp:coreProperties>
</file>